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</p:sldMasterIdLst>
  <p:sldIdLst>
    <p:sldId id="256" r:id="rId5"/>
    <p:sldId id="258" r:id="rId6"/>
    <p:sldId id="280" r:id="rId7"/>
    <p:sldId id="279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5" r:id="rId18"/>
    <p:sldId id="269" r:id="rId19"/>
    <p:sldId id="270" r:id="rId20"/>
    <p:sldId id="271" r:id="rId21"/>
    <p:sldId id="273" r:id="rId22"/>
    <p:sldId id="272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6A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0820-8E43-4950-AE21-1342FAF5984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312E8-5C2C-41F0-9613-BBD0FC6B576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1A19-F56A-45DC-9C8A-52CFF0C7478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28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CEE4-0730-4F70-8049-F5BBC621CA6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4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9984-A772-480F-8C26-C85A068DEF9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7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2207A-A82B-43DA-A999-E341055A75D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55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3ED4-87A8-4E72-842D-101D234B83A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5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05DB-A717-4B87-BB79-DA35CA765C7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57A6-6DDF-4663-8B49-3B62296BB05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4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2228-BF1E-46FE-92A9-C4F25B0409D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79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11146-488A-4F39-AAB4-AE4F45AC670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69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0820-8E43-4950-AE21-1342FAF5984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73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312E8-5C2C-41F0-9613-BBD0FC6B576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7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1A19-F56A-45DC-9C8A-52CFF0C7478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62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CEE4-0730-4F70-8049-F5BBC621CA6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58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9984-A772-480F-8C26-C85A068DEF9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46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2207A-A82B-43DA-A999-E341055A75D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40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3ED4-87A8-4E72-842D-101D234B83A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05DB-A717-4B87-BB79-DA35CA765C7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08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57A6-6DDF-4663-8B49-3B62296BB05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27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2228-BF1E-46FE-92A9-C4F25B0409D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72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11146-488A-4F39-AAB4-AE4F45AC670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97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0820-8E43-4950-AE21-1342FAF5984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29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312E8-5C2C-41F0-9613-BBD0FC6B576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75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1A19-F56A-45DC-9C8A-52CFF0C7478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79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CEE4-0730-4F70-8049-F5BBC621CA6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27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9984-A772-480F-8C26-C85A068DEF9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2207A-A82B-43DA-A999-E341055A75D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3ED4-87A8-4E72-842D-101D234B83A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9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605DB-A717-4B87-BB79-DA35CA765C7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28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57A6-6DDF-4663-8B49-3B62296BB05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3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2228-BF1E-46FE-92A9-C4F25B0409D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28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11146-488A-4F39-AAB4-AE4F45AC670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8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AB5399-FAA3-4328-8E33-9D0ABCE40768}" type="datetimeFigureOut">
              <a:rPr lang="pt-BR" smtClean="0"/>
              <a:t>26/11/2018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CDE3CD-178C-4D79-A59A-35E0EBE54B4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5ACAF-58FD-4F52-8E70-E9D7CA7917D9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5ACAF-58FD-4F52-8E70-E9D7CA7917D9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6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15ACAF-58FD-4F52-8E70-E9D7CA7917D9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2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solidFill>
                  <a:schemeClr val="tx1"/>
                </a:solidFill>
              </a:rPr>
              <a:t>Procedimentos </a:t>
            </a:r>
            <a:r>
              <a:rPr lang="pt-BR" dirty="0">
                <a:solidFill>
                  <a:schemeClr val="tx1"/>
                </a:solidFill>
              </a:rPr>
              <a:t>para Matrículas on-line </a:t>
            </a:r>
            <a:r>
              <a:rPr lang="pt-BR" dirty="0" smtClean="0">
                <a:solidFill>
                  <a:schemeClr val="tx1"/>
                </a:solidFill>
              </a:rPr>
              <a:t>2019-1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0" y="116632"/>
            <a:ext cx="1222868" cy="12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143000"/>
          </a:xfrm>
        </p:spPr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1" y="302883"/>
            <a:ext cx="8565522" cy="586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90734" y="264287"/>
            <a:ext cx="7920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20181</a:t>
            </a:r>
            <a:endParaRPr lang="pt-BR" sz="1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13174" y="267493"/>
            <a:ext cx="115212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03-07-2018</a:t>
            </a:r>
            <a:endParaRPr lang="pt-BR" sz="1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90734" y="736403"/>
            <a:ext cx="139303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900" b="1" dirty="0" smtClean="0"/>
              <a:t>999</a:t>
            </a:r>
            <a:r>
              <a:rPr lang="pt-BR" sz="900" dirty="0" smtClean="0"/>
              <a:t> </a:t>
            </a:r>
            <a:r>
              <a:rPr lang="pt-BR" sz="900" b="1" dirty="0" smtClean="0"/>
              <a:t>- Curso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6466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pt-BR" altLang="pt-BR" smtClean="0"/>
              <a:t>Que disciplinas escolher?</a:t>
            </a:r>
          </a:p>
        </p:txBody>
      </p:sp>
      <p:pic>
        <p:nvPicPr>
          <p:cNvPr id="11267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802563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pt-BR" altLang="pt-BR" smtClean="0"/>
              <a:t>Que disciplinas escolher?</a:t>
            </a:r>
          </a:p>
        </p:txBody>
      </p:sp>
      <p:pic>
        <p:nvPicPr>
          <p:cNvPr id="1229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22350"/>
            <a:ext cx="73183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pt-BR" altLang="pt-BR" smtClean="0"/>
              <a:t>Que disciplinas escolher?</a:t>
            </a:r>
          </a:p>
        </p:txBody>
      </p:sp>
      <p:pic>
        <p:nvPicPr>
          <p:cNvPr id="1331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052513"/>
            <a:ext cx="684053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4400" kern="0" dirty="0" smtClean="0">
                <a:solidFill>
                  <a:srgbClr val="000000"/>
                </a:solidFill>
                <a:latin typeface="Arial"/>
              </a:rPr>
              <a:t>Que turma escolher?</a:t>
            </a:r>
            <a:endParaRPr lang="pt-BR" dirty="0"/>
          </a:p>
        </p:txBody>
      </p:sp>
      <p:pic>
        <p:nvPicPr>
          <p:cNvPr id="4" name="Imagem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772400" cy="29926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331640" y="1735941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000000"/>
                </a:solidFill>
                <a:latin typeface="Arial" charset="0"/>
              </a:rPr>
              <a:t>Consulte o documento “CADASTRO DE TURMAS”, disponível no CAGR online.</a:t>
            </a:r>
          </a:p>
        </p:txBody>
      </p:sp>
    </p:spTree>
    <p:extLst>
      <p:ext uri="{BB962C8B-B14F-4D97-AF65-F5344CB8AC3E}">
        <p14:creationId xmlns:p14="http://schemas.microsoft.com/office/powerpoint/2010/main" val="31987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50088" cy="778098"/>
          </a:xfrm>
        </p:spPr>
        <p:txBody>
          <a:bodyPr>
            <a:noAutofit/>
          </a:bodyPr>
          <a:lstStyle/>
          <a:p>
            <a:pPr algn="ctr"/>
            <a:r>
              <a:rPr lang="pt-BR" altLang="pt-BR" sz="2800" b="1" u="sng" dirty="0"/>
              <a:t>Como interpretar o código de uma </a:t>
            </a:r>
            <a:r>
              <a:rPr lang="pt-BR" altLang="pt-BR" sz="2800" b="1" u="sng" dirty="0" smtClean="0"/>
              <a:t>disciplina?</a:t>
            </a:r>
            <a:endParaRPr lang="pt-BR" sz="28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3573016"/>
            <a:ext cx="7772400" cy="2446784"/>
          </a:xfrm>
        </p:spPr>
        <p:txBody>
          <a:bodyPr>
            <a:normAutofit fontScale="92500"/>
          </a:bodyPr>
          <a:lstStyle/>
          <a:p>
            <a:r>
              <a:rPr lang="pt-BR" b="1" dirty="0" smtClean="0"/>
              <a:t>CNS</a:t>
            </a:r>
            <a:r>
              <a:rPr lang="pt-BR" dirty="0" smtClean="0"/>
              <a:t> – Departamento Ciências Naturais e Sociais</a:t>
            </a:r>
          </a:p>
          <a:p>
            <a:r>
              <a:rPr lang="pt-BR" b="1" dirty="0" smtClean="0"/>
              <a:t>BSU</a:t>
            </a:r>
            <a:r>
              <a:rPr lang="pt-BR" dirty="0" smtClean="0"/>
              <a:t> – Coordenadoria de Biociência e Saúde Única</a:t>
            </a:r>
          </a:p>
          <a:p>
            <a:r>
              <a:rPr lang="pt-BR" b="1" dirty="0" smtClean="0"/>
              <a:t>CBA</a:t>
            </a:r>
            <a:r>
              <a:rPr lang="pt-BR" dirty="0" smtClean="0"/>
              <a:t> – Coordenadoria Especial de Ciências Biológicas e Agronômicas</a:t>
            </a:r>
          </a:p>
          <a:p>
            <a:r>
              <a:rPr lang="pt-BR" b="1" dirty="0" smtClean="0"/>
              <a:t>ABF</a:t>
            </a:r>
            <a:r>
              <a:rPr lang="pt-BR" dirty="0" smtClean="0"/>
              <a:t> – Departamento de Agricultura, Biodiversidade e Florestas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43268" y="1746394"/>
            <a:ext cx="692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CNS 7115 – Metodologia da Pesquisa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26699" y="1409569"/>
            <a:ext cx="84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Código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9" name="Conector angulado 8"/>
          <p:cNvCxnSpPr/>
          <p:nvPr/>
        </p:nvCxnSpPr>
        <p:spPr>
          <a:xfrm>
            <a:off x="2750564" y="2101495"/>
            <a:ext cx="525292" cy="432049"/>
          </a:xfrm>
          <a:prstGeom prst="bentConnector3">
            <a:avLst>
              <a:gd name="adj1" fmla="val 4585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275856" y="2348878"/>
            <a:ext cx="188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Sequência Numérica</a:t>
            </a:r>
            <a:endParaRPr lang="pt-BR" dirty="0"/>
          </a:p>
        </p:txBody>
      </p:sp>
      <p:cxnSp>
        <p:nvCxnSpPr>
          <p:cNvPr id="20" name="Conector angulado 19"/>
          <p:cNvCxnSpPr/>
          <p:nvPr/>
        </p:nvCxnSpPr>
        <p:spPr>
          <a:xfrm rot="16200000" flipH="1">
            <a:off x="1910137" y="2338261"/>
            <a:ext cx="936106" cy="525292"/>
          </a:xfrm>
          <a:prstGeom prst="bentConnector3">
            <a:avLst>
              <a:gd name="adj1" fmla="val 4883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848748" y="30689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Departamento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707089" y="1425375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Nome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u="sng" dirty="0" smtClean="0"/>
              <a:t>  Como </a:t>
            </a:r>
            <a:r>
              <a:rPr lang="pt-BR" altLang="pt-BR" u="sng" dirty="0"/>
              <a:t>interpretar o código do </a:t>
            </a:r>
            <a:r>
              <a:rPr lang="pt-BR" altLang="pt-BR" u="sng" dirty="0" smtClean="0"/>
              <a:t>horário?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419983" cy="17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700338" y="3789363"/>
            <a:ext cx="34559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2: segunda-feira;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3: terça-feira;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4: quarta-feira;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5: quinta-feira;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6: sexta-feira; 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7: sábado.</a:t>
            </a:r>
            <a:endParaRPr kumimoji="0" lang="pt-BR" altLang="pt-B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4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6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u="sng" dirty="0" smtClean="0"/>
              <a:t>   Como interpretar o código de uma turma?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231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305901" cy="193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539750" y="4149725"/>
            <a:ext cx="82296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552: Curso de Graduação em Medicina Veterinária;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553: Curso de Graduação em Engenharia Florestal; 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555: Curso de Graduação em Agronomia.</a:t>
            </a:r>
          </a:p>
        </p:txBody>
      </p:sp>
    </p:spTree>
    <p:extLst>
      <p:ext uri="{BB962C8B-B14F-4D97-AF65-F5344CB8AC3E}">
        <p14:creationId xmlns:p14="http://schemas.microsoft.com/office/powerpoint/2010/main" val="13688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pt-BR" altLang="pt-BR" sz="2000" b="1" dirty="0" smtClean="0"/>
              <a:t>Critérios adotados para a classificação dos candidatos às vagas nas disciplinas (Resolução n.º 17/</a:t>
            </a:r>
            <a:r>
              <a:rPr lang="pt-BR" altLang="pt-BR" sz="2000" b="1" dirty="0" err="1" smtClean="0"/>
              <a:t>CUn</a:t>
            </a:r>
            <a:r>
              <a:rPr lang="pt-BR" altLang="pt-BR" sz="2000" b="1" dirty="0" smtClean="0"/>
              <a:t>/97, artigo 42)</a:t>
            </a:r>
          </a:p>
        </p:txBody>
      </p:sp>
      <p:sp>
        <p:nvSpPr>
          <p:cNvPr id="18435" name="Espaço Reservado para Conteúdo 4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9499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t-BR" altLang="pt-BR" sz="1600" dirty="0" smtClean="0"/>
              <a:t>O preenchimento das vagas nas disciplinas, na renovação de matrícula e no ajuste da mesma, será realizado na seguinte ordem de prioridade, respeitado em cada caso o índice de matrícula (IM):</a:t>
            </a:r>
          </a:p>
          <a:p>
            <a:pPr marL="0" indent="0" algn="just">
              <a:buFontTx/>
              <a:buNone/>
            </a:pPr>
            <a:r>
              <a:rPr lang="pt-BR" altLang="pt-BR" sz="1600" b="1" dirty="0" smtClean="0"/>
              <a:t>I-A</a:t>
            </a:r>
            <a:r>
              <a:rPr lang="pt-BR" altLang="pt-BR" sz="1600" dirty="0" smtClean="0"/>
              <a:t> - aluno regular, do curso em que a turma está alocada, tendo por base o semestre de ingresso via Processo Seletivo;</a:t>
            </a:r>
          </a:p>
          <a:p>
            <a:pPr marL="0" indent="0" algn="just">
              <a:buFontTx/>
              <a:buNone/>
            </a:pPr>
            <a:r>
              <a:rPr lang="pt-BR" altLang="pt-BR" sz="1600" b="1" dirty="0" smtClean="0"/>
              <a:t>I</a:t>
            </a:r>
            <a:r>
              <a:rPr lang="pt-BR" altLang="pt-BR" sz="1600" dirty="0" smtClean="0"/>
              <a:t> - aluno do curso e do turno em que a turma está alocada e que não sofreu reprovação anterior na disciplina requerida;</a:t>
            </a:r>
          </a:p>
          <a:p>
            <a:pPr marL="0" indent="0" algn="just">
              <a:buFontTx/>
              <a:buNone/>
            </a:pPr>
            <a:r>
              <a:rPr lang="pt-BR" altLang="pt-BR" sz="1600" b="1" dirty="0" smtClean="0"/>
              <a:t>II</a:t>
            </a:r>
            <a:r>
              <a:rPr lang="pt-BR" altLang="pt-BR" sz="1600" dirty="0" smtClean="0"/>
              <a:t> - aluno do curso e do turno em que a turma está alocada e que foi anteriormente reprovado, com frequência suficiente (FS), ou que cancelou a matrícula anteriormente;</a:t>
            </a:r>
          </a:p>
          <a:p>
            <a:pPr marL="0" indent="0" algn="just">
              <a:buFontTx/>
              <a:buNone/>
            </a:pPr>
            <a:r>
              <a:rPr lang="pt-BR" altLang="pt-BR" sz="1600" b="1" dirty="0" smtClean="0"/>
              <a:t>III</a:t>
            </a:r>
            <a:r>
              <a:rPr lang="pt-BR" altLang="pt-BR" sz="1600" dirty="0" smtClean="0"/>
              <a:t> - aluno do mesmo curso, mas de outro turno e que foi anteriormente reprovado, com frequência suficiente(FS);</a:t>
            </a:r>
          </a:p>
          <a:p>
            <a:pPr marL="0" indent="0" algn="just">
              <a:buFontTx/>
              <a:buNone/>
            </a:pPr>
            <a:r>
              <a:rPr lang="pt-BR" altLang="pt-BR" sz="1600" b="1" dirty="0" smtClean="0"/>
              <a:t>IV</a:t>
            </a:r>
            <a:r>
              <a:rPr lang="pt-BR" altLang="pt-BR" sz="1600" dirty="0" smtClean="0"/>
              <a:t> - aluno do curso e do turno em que a turma está alocada e que foi reprovado anteriormente, com frequência insuficiente (FI) na disciplina;</a:t>
            </a:r>
          </a:p>
          <a:p>
            <a:pPr marL="0" indent="0" algn="just">
              <a:buFontTx/>
              <a:buNone/>
            </a:pPr>
            <a:r>
              <a:rPr lang="pt-BR" altLang="pt-BR" sz="1600" b="1" dirty="0" smtClean="0"/>
              <a:t>V</a:t>
            </a:r>
            <a:r>
              <a:rPr lang="pt-BR" altLang="pt-BR" sz="1600" dirty="0" smtClean="0"/>
              <a:t> - aluno de outro curso que possui a disciplina e que não sofreu reprovação anterior na disciplina ou bloco de disciplinas requerido;</a:t>
            </a:r>
          </a:p>
          <a:p>
            <a:pPr marL="0" indent="0" algn="just">
              <a:buFontTx/>
              <a:buNone/>
            </a:pPr>
            <a:r>
              <a:rPr lang="pt-BR" altLang="pt-BR" sz="1600" b="1" dirty="0" smtClean="0"/>
              <a:t>VI</a:t>
            </a:r>
            <a:r>
              <a:rPr lang="pt-BR" altLang="pt-BR" sz="1600" dirty="0" smtClean="0"/>
              <a:t> - aluno de outro curso que possui a disciplina em seu currículo, que foi anteriormente reprovado com frequência suficiente (FS) na respectiva disciplina ou bloco de disciplinas, ou que cancelou a matrícula anteriormente;</a:t>
            </a:r>
          </a:p>
          <a:p>
            <a:pPr marL="0" indent="0" algn="just">
              <a:buFontTx/>
              <a:buNone/>
            </a:pPr>
            <a:r>
              <a:rPr lang="pt-BR" altLang="pt-BR" sz="1600" b="1" dirty="0" smtClean="0"/>
              <a:t>VII</a:t>
            </a:r>
            <a:r>
              <a:rPr lang="pt-BR" altLang="pt-BR" sz="1600" dirty="0" smtClean="0"/>
              <a:t> - aluno de outro curso que possui a disciplina em seu currículo e foi anteriormente reprovado com frequência insuficiente (FI), na respectiva disciplina ou bloco de disciplinas;</a:t>
            </a:r>
          </a:p>
          <a:p>
            <a:pPr marL="0" indent="0" algn="just">
              <a:buFontTx/>
              <a:buNone/>
            </a:pPr>
            <a:r>
              <a:rPr lang="pt-BR" altLang="pt-BR" sz="1600" b="1" dirty="0" smtClean="0"/>
              <a:t>VIII</a:t>
            </a:r>
            <a:r>
              <a:rPr lang="pt-BR" altLang="pt-BR" sz="1600" dirty="0" smtClean="0"/>
              <a:t> - outros interessados, conforme estabelecido no art. 49 deste Regulamento.</a:t>
            </a:r>
          </a:p>
        </p:txBody>
      </p:sp>
    </p:spTree>
    <p:extLst>
      <p:ext uri="{BB962C8B-B14F-4D97-AF65-F5344CB8AC3E}">
        <p14:creationId xmlns:p14="http://schemas.microsoft.com/office/powerpoint/2010/main" val="8443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Preenchimento dos Planos:</a:t>
            </a:r>
            <a:endParaRPr lang="pt-BR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32848" cy="530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19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19672" y="157583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999 - Curso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5499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0" y="116632"/>
            <a:ext cx="1222868" cy="12228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As </a:t>
            </a:r>
            <a:r>
              <a:rPr lang="pt-BR" b="1" dirty="0"/>
              <a:t>renovações de matrícula ocorrem semestralmente em três etapas, com datas determinadas pelo Calendário Acadêmico da UFSC</a:t>
            </a:r>
          </a:p>
        </p:txBody>
      </p:sp>
    </p:spTree>
    <p:extLst>
      <p:ext uri="{BB962C8B-B14F-4D97-AF65-F5344CB8AC3E}">
        <p14:creationId xmlns:p14="http://schemas.microsoft.com/office/powerpoint/2010/main" val="8590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" y="260648"/>
            <a:ext cx="9026287" cy="584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692696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999 - Curso</a:t>
            </a:r>
            <a:endParaRPr lang="pt-BR" sz="1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223533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20181</a:t>
            </a:r>
            <a:endParaRPr lang="pt-BR" sz="1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36296" y="237221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03-07-2018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2076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4" y="404664"/>
            <a:ext cx="9011556" cy="509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81401" y="800799"/>
            <a:ext cx="158417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999 - Curso</a:t>
            </a:r>
            <a:endParaRPr lang="pt-BR" sz="11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81401" y="404664"/>
            <a:ext cx="10423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20181</a:t>
            </a:r>
            <a:endParaRPr lang="pt-BR" sz="1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36296" y="404664"/>
            <a:ext cx="1224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03-07-2018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6981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4" y="192367"/>
            <a:ext cx="8859112" cy="582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9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778098"/>
          </a:xfrm>
        </p:spPr>
        <p:txBody>
          <a:bodyPr>
            <a:normAutofit/>
          </a:bodyPr>
          <a:lstStyle/>
          <a:p>
            <a:r>
              <a:rPr lang="pt-BR" sz="3200" b="1" u="sng" dirty="0"/>
              <a:t>Conferindo os resultados dos meus pedidos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3450"/>
            <a:ext cx="7272807" cy="575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0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/>
              <a:t>Secretaria Acadêmica 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7772400" cy="3742928"/>
          </a:xfrm>
        </p:spPr>
        <p:txBody>
          <a:bodyPr/>
          <a:lstStyle/>
          <a:p>
            <a:pPr marL="0" indent="0" algn="ctr">
              <a:buNone/>
            </a:pPr>
            <a:r>
              <a:rPr lang="pt-BR" sz="4000" b="1" dirty="0"/>
              <a:t>E-mail: </a:t>
            </a:r>
            <a:r>
              <a:rPr lang="pt-BR" sz="4000" u="sng" dirty="0" smtClean="0"/>
              <a:t>eiccg.cbs@contato.ufsc.br</a:t>
            </a:r>
            <a:endParaRPr lang="pt-BR" sz="4000" u="sng" dirty="0"/>
          </a:p>
          <a:p>
            <a:endParaRPr lang="pt-BR" b="1" dirty="0"/>
          </a:p>
          <a:p>
            <a:pPr marL="0" indent="0">
              <a:buNone/>
            </a:pPr>
            <a:r>
              <a:rPr lang="pt-BR" b="1" dirty="0"/>
              <a:t>Telefones:</a:t>
            </a:r>
          </a:p>
          <a:p>
            <a:pPr marL="0" indent="0">
              <a:buNone/>
            </a:pPr>
            <a:r>
              <a:rPr lang="pt-BR" b="1" dirty="0" smtClean="0"/>
              <a:t>	(</a:t>
            </a:r>
            <a:r>
              <a:rPr lang="pt-BR" b="1" dirty="0"/>
              <a:t>48) 3721-2183</a:t>
            </a:r>
          </a:p>
          <a:p>
            <a:pPr marL="0" indent="0">
              <a:buNone/>
            </a:pPr>
            <a:r>
              <a:rPr lang="pt-BR" b="1" dirty="0" smtClean="0"/>
              <a:t>	(</a:t>
            </a:r>
            <a:r>
              <a:rPr lang="pt-BR" b="1" dirty="0"/>
              <a:t>48) 3721-2178</a:t>
            </a:r>
          </a:p>
          <a:p>
            <a:pPr marL="0" indent="0">
              <a:buNone/>
            </a:pPr>
            <a:r>
              <a:rPr lang="pt-BR" b="1" dirty="0" smtClean="0"/>
              <a:t>	(</a:t>
            </a:r>
            <a:r>
              <a:rPr lang="pt-BR" b="1" dirty="0"/>
              <a:t>49) 2122-0302</a:t>
            </a:r>
          </a:p>
          <a:p>
            <a:pPr marL="0" indent="0">
              <a:buNone/>
            </a:pPr>
            <a:r>
              <a:rPr lang="pt-BR" b="1" dirty="0" smtClean="0"/>
              <a:t>	(</a:t>
            </a:r>
            <a:r>
              <a:rPr lang="pt-BR" b="1" dirty="0"/>
              <a:t>49) 2122-0301</a:t>
            </a:r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5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    1ª Etapa On-line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0" y="116632"/>
            <a:ext cx="1222868" cy="12228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67944" y="364502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1ª Etapa de Matrícula On-line</a:t>
            </a:r>
            <a:endParaRPr lang="pt-BR" sz="2800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3923928" y="390663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27584" y="42930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Resultado da 1ª Etapa</a:t>
            </a:r>
            <a:endParaRPr lang="pt-BR" sz="2400" b="1" dirty="0">
              <a:solidFill>
                <a:srgbClr val="FF0000"/>
              </a:solidFill>
            </a:endParaRPr>
          </a:p>
        </p:txBody>
      </p:sp>
      <p:cxnSp>
        <p:nvCxnSpPr>
          <p:cNvPr id="11" name="Conector de seta reta 10"/>
          <p:cNvCxnSpPr>
            <a:endCxn id="9" idx="3"/>
          </p:cNvCxnSpPr>
          <p:nvPr/>
        </p:nvCxnSpPr>
        <p:spPr>
          <a:xfrm flipV="1">
            <a:off x="2051720" y="4708595"/>
            <a:ext cx="720080" cy="160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 flipV="1">
            <a:off x="6120172" y="5124093"/>
            <a:ext cx="396044" cy="393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799692" y="5320662"/>
            <a:ext cx="22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Resultado da 2ª Etapa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067944" y="550532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Espaço Reservado para Conteúdo 1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05" y="1327094"/>
            <a:ext cx="7374541" cy="5054234"/>
          </a:xfrm>
        </p:spPr>
      </p:pic>
      <p:sp>
        <p:nvSpPr>
          <p:cNvPr id="2" name="CaixaDeTexto 1"/>
          <p:cNvSpPr txBox="1"/>
          <p:nvPr/>
        </p:nvSpPr>
        <p:spPr>
          <a:xfrm>
            <a:off x="2933818" y="5320662"/>
            <a:ext cx="5238582" cy="954107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da 1ª etapa on-line: 08/02/2019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29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2ª Etapa on-line - Ajuste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5856" y="5661248"/>
            <a:ext cx="4104456" cy="707886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da 2ª etapa on-line  - Ajustes:  22/02/2019 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>
          <a:xfrm>
            <a:off x="1477070" y="3501008"/>
            <a:ext cx="3598986" cy="720080"/>
          </a:xfrm>
          <a:prstGeom prst="ellipse">
            <a:avLst/>
          </a:prstGeom>
          <a:noFill/>
          <a:ln w="57150">
            <a:solidFill>
              <a:srgbClr val="0000FF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588224" y="2924944"/>
            <a:ext cx="1008112" cy="720080"/>
          </a:xfrm>
          <a:prstGeom prst="ellipse">
            <a:avLst/>
          </a:prstGeom>
          <a:noFill/>
          <a:ln w="57150">
            <a:solidFill>
              <a:srgbClr val="0000FF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2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3ª Etapa  </a:t>
            </a:r>
            <a:r>
              <a:rPr lang="pt-B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- 11/03 a 15/03/2019</a:t>
            </a:r>
            <a:endParaRPr lang="pt-BR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800" dirty="0" smtClean="0"/>
              <a:t>Período </a:t>
            </a:r>
            <a:r>
              <a:rPr lang="pt-BR" sz="2800" dirty="0"/>
              <a:t>para ajustes excepcionais, prevendo-se as seguintes ações: matrículas e cancelamentos de disciplinas, com liberação </a:t>
            </a:r>
            <a:r>
              <a:rPr lang="pt-BR" sz="2800" dirty="0" smtClean="0"/>
              <a:t>automática </a:t>
            </a:r>
            <a:r>
              <a:rPr lang="pt-BR" sz="2800" dirty="0"/>
              <a:t>pela SETIC da reserva de vaga do cadastro de turmas</a:t>
            </a:r>
            <a:r>
              <a:rPr lang="pt-BR" sz="2800" dirty="0" smtClean="0"/>
              <a:t>.</a:t>
            </a:r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000" b="1" u="sng" dirty="0" smtClean="0">
                <a:solidFill>
                  <a:srgbClr val="FF0000"/>
                </a:solidFill>
              </a:rPr>
              <a:t>Os </a:t>
            </a:r>
            <a:r>
              <a:rPr lang="pt-BR" sz="2000" b="1" u="sng" dirty="0">
                <a:solidFill>
                  <a:srgbClr val="FF0000"/>
                </a:solidFill>
              </a:rPr>
              <a:t>ajustes serão executados pelos coordenadores de cada curso</a:t>
            </a:r>
            <a:r>
              <a:rPr lang="pt-BR" sz="2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0" y="116632"/>
            <a:ext cx="1222868" cy="12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63268" cy="621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973693" y="404664"/>
            <a:ext cx="1440160" cy="144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12630" cy="488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3" descr="CAGR02"/>
          <p:cNvSpPr>
            <a:spLocks noGrp="1" noChangeAspect="1" noChangeArrowheads="1"/>
          </p:cNvSpPr>
          <p:nvPr isPhoto="1">
            <p:ph sz="quarter" idx="1"/>
          </p:nvPr>
        </p:nvSpPr>
        <p:spPr bwMode="auto">
          <a:xfrm>
            <a:off x="323528" y="908720"/>
            <a:ext cx="8640960" cy="491772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66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ctangle 3" descr="CAGR03b"/>
          <p:cNvSpPr>
            <a:spLocks noGrp="1" noChangeAspect="1" noChangeArrowheads="1"/>
          </p:cNvSpPr>
          <p:nvPr isPhoto="1">
            <p:ph sz="quarter" idx="1"/>
          </p:nvPr>
        </p:nvSpPr>
        <p:spPr bwMode="auto">
          <a:xfrm>
            <a:off x="120377" y="836712"/>
            <a:ext cx="8811249" cy="518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5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Personalizada 1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</TotalTime>
  <Words>583</Words>
  <Application>Microsoft Office PowerPoint</Application>
  <PresentationFormat>Apresentação na tela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Capital Próprio</vt:lpstr>
      <vt:lpstr>Design padrão</vt:lpstr>
      <vt:lpstr>1_Design padrão</vt:lpstr>
      <vt:lpstr>2_Design padrão</vt:lpstr>
      <vt:lpstr> Procedimentos para Matrículas on-line 2019-1 </vt:lpstr>
      <vt:lpstr>Apresentação do PowerPoint</vt:lpstr>
      <vt:lpstr>     1ª Etapa On-line</vt:lpstr>
      <vt:lpstr>2ª Etapa on-line - Ajuste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 disciplinas escolher?</vt:lpstr>
      <vt:lpstr>Que disciplinas escolher?</vt:lpstr>
      <vt:lpstr>Que disciplinas escolher?</vt:lpstr>
      <vt:lpstr>Que turma escolher?</vt:lpstr>
      <vt:lpstr>Como interpretar o código de uma disciplina?</vt:lpstr>
      <vt:lpstr>  Como interpretar o código do horário?</vt:lpstr>
      <vt:lpstr>   Como interpretar o código de uma turma?</vt:lpstr>
      <vt:lpstr>Critérios adotados para a classificação dos candidatos às vagas nas disciplinas (Resolução n.º 17/CUn/97, artigo 42)</vt:lpstr>
      <vt:lpstr>   Preenchimento dos Planos:</vt:lpstr>
      <vt:lpstr>Apresentação do PowerPoint</vt:lpstr>
      <vt:lpstr>Apresentação do PowerPoint</vt:lpstr>
      <vt:lpstr>Apresentação do PowerPoint</vt:lpstr>
      <vt:lpstr>Conferindo os resultados dos meus pedidos</vt:lpstr>
      <vt:lpstr>Secretaria Acadêmica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Matrículas</dc:title>
  <dc:creator>Michely Renata Martarello de Almeida Tos</dc:creator>
  <cp:lastModifiedBy>Michely Renata Martarello de Almeida Tos</cp:lastModifiedBy>
  <cp:revision>23</cp:revision>
  <cp:lastPrinted>2018-11-26T12:23:14Z</cp:lastPrinted>
  <dcterms:created xsi:type="dcterms:W3CDTF">2018-06-13T21:06:41Z</dcterms:created>
  <dcterms:modified xsi:type="dcterms:W3CDTF">2018-11-26T12:23:35Z</dcterms:modified>
</cp:coreProperties>
</file>